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6" r:id="rId6"/>
    <p:sldId id="267" r:id="rId7"/>
    <p:sldId id="291" r:id="rId8"/>
    <p:sldId id="292" r:id="rId9"/>
    <p:sldId id="268" r:id="rId10"/>
    <p:sldId id="269" r:id="rId11"/>
    <p:sldId id="271" r:id="rId12"/>
    <p:sldId id="270" r:id="rId13"/>
    <p:sldId id="278" r:id="rId14"/>
    <p:sldId id="279" r:id="rId15"/>
    <p:sldId id="285" r:id="rId16"/>
    <p:sldId id="280" r:id="rId17"/>
    <p:sldId id="281" r:id="rId18"/>
    <p:sldId id="282" r:id="rId19"/>
    <p:sldId id="286" r:id="rId20"/>
    <p:sldId id="287" r:id="rId21"/>
    <p:sldId id="288" r:id="rId22"/>
    <p:sldId id="289" r:id="rId23"/>
    <p:sldId id="26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912" autoAdjust="0"/>
  </p:normalViewPr>
  <p:slideViewPr>
    <p:cSldViewPr snapToGrid="0" snapToObjects="1">
      <p:cViewPr varScale="1">
        <p:scale>
          <a:sx n="110" d="100"/>
          <a:sy n="110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998A-4A06-0945-B8B6-C1386E32604C}" type="datetimeFigureOut">
              <a:rPr lang="en-US" smtClean="0"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EA86-32CE-3940-9154-8B2E1061A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0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998A-4A06-0945-B8B6-C1386E32604C}" type="datetimeFigureOut">
              <a:rPr lang="en-US" smtClean="0"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EA86-32CE-3940-9154-8B2E1061A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996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998A-4A06-0945-B8B6-C1386E32604C}" type="datetimeFigureOut">
              <a:rPr lang="en-US" smtClean="0"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EA86-32CE-3940-9154-8B2E1061A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10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998A-4A06-0945-B8B6-C1386E32604C}" type="datetimeFigureOut">
              <a:rPr lang="en-US" smtClean="0"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EA86-32CE-3940-9154-8B2E1061A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8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998A-4A06-0945-B8B6-C1386E32604C}" type="datetimeFigureOut">
              <a:rPr lang="en-US" smtClean="0"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EA86-32CE-3940-9154-8B2E1061A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93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998A-4A06-0945-B8B6-C1386E32604C}" type="datetimeFigureOut">
              <a:rPr lang="en-US" smtClean="0"/>
              <a:t>3/30/15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EA86-32CE-3940-9154-8B2E1061A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7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998A-4A06-0945-B8B6-C1386E32604C}" type="datetimeFigureOut">
              <a:rPr lang="en-US" smtClean="0"/>
              <a:t>3/30/15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EA86-32CE-3940-9154-8B2E1061A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62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998A-4A06-0945-B8B6-C1386E32604C}" type="datetimeFigureOut">
              <a:rPr lang="en-US" smtClean="0"/>
              <a:t>3/30/15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EA86-32CE-3940-9154-8B2E1061A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71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998A-4A06-0945-B8B6-C1386E32604C}" type="datetimeFigureOut">
              <a:rPr lang="en-US" smtClean="0"/>
              <a:t>3/30/15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EA86-32CE-3940-9154-8B2E1061A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0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998A-4A06-0945-B8B6-C1386E32604C}" type="datetimeFigureOut">
              <a:rPr lang="en-US" smtClean="0"/>
              <a:t>3/30/15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EA86-32CE-3940-9154-8B2E1061A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0998A-4A06-0945-B8B6-C1386E32604C}" type="datetimeFigureOut">
              <a:rPr lang="en-US" smtClean="0"/>
              <a:t>3/30/15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EEA86-32CE-3940-9154-8B2E1061A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64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0998A-4A06-0945-B8B6-C1386E32604C}" type="datetimeFigureOut">
              <a:rPr lang="en-US" smtClean="0"/>
              <a:t>3/30/15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EEA86-32CE-3940-9154-8B2E1061A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obaxterm.mobatek.net/download.html" TargetMode="External"/><Relationship Id="rId4" Type="http://schemas.openxmlformats.org/officeDocument/2006/relationships/hyperlink" Target="http://xquartz.macosforge.org/landin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iki.x2go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nst.eecs.berkeley.edu/cgi-bin/pub.cgi?file=synopsys.help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inscp.net/eng/index.php" TargetMode="Externa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206" y="2130425"/>
            <a:ext cx="7772400" cy="1470025"/>
          </a:xfrm>
        </p:spPr>
        <p:txBody>
          <a:bodyPr/>
          <a:lstStyle/>
          <a:p>
            <a:r>
              <a:rPr lang="en-US" dirty="0" smtClean="0"/>
              <a:t>Project 1: Guide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EE232</a:t>
            </a:r>
          </a:p>
          <a:p>
            <a:r>
              <a:rPr lang="en-US" dirty="0" smtClean="0"/>
              <a:t>3/30/2015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542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zipped example</a:t>
            </a:r>
            <a:endParaRPr lang="en-US" dirty="0"/>
          </a:p>
        </p:txBody>
      </p:sp>
      <p:pic>
        <p:nvPicPr>
          <p:cNvPr id="4" name="Picture 3" descr="Screen Shot 2015-02-03 at 4.22.36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01"/>
          <a:stretch/>
        </p:blipFill>
        <p:spPr>
          <a:xfrm>
            <a:off x="435722" y="1417638"/>
            <a:ext cx="3080183" cy="47657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335" y="1320877"/>
            <a:ext cx="3823552" cy="43417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33395" y="5721704"/>
            <a:ext cx="5310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Go to ‘Project -&gt; Import…’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Select the EEL-1D project and click ‘Save As…’ or ‘Extract All..’ to save to your project directory.</a:t>
            </a:r>
          </a:p>
        </p:txBody>
      </p:sp>
    </p:spTree>
    <p:extLst>
      <p:ext uri="{BB962C8B-B14F-4D97-AF65-F5344CB8AC3E}">
        <p14:creationId xmlns:p14="http://schemas.microsoft.com/office/powerpoint/2010/main" val="239977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of SWB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52" y="1628551"/>
            <a:ext cx="7121382" cy="486460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913872" y="2692331"/>
            <a:ext cx="701524" cy="39914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420249" y="1088571"/>
            <a:ext cx="2401465" cy="16037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16667" y="834571"/>
            <a:ext cx="1282566" cy="13062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4763" y="489429"/>
            <a:ext cx="1700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 tools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24952" y="719239"/>
            <a:ext cx="2538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Parameter for simulation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615396" y="3091473"/>
            <a:ext cx="1665938" cy="9604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65325" y="4079333"/>
            <a:ext cx="271277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Individual Simulation Node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684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of SWB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52" y="1628551"/>
            <a:ext cx="7121382" cy="48646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3999" y="4572000"/>
            <a:ext cx="2199716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Edit Devices with SDE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237238"/>
            <a:ext cx="460508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Electrical and Optical Simulations with SDEVICE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24286" y="3386666"/>
            <a:ext cx="417047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Data analysis and visualization with </a:t>
            </a:r>
            <a:r>
              <a:rPr lang="en-US" dirty="0" err="1" smtClean="0"/>
              <a:t>svisual</a:t>
            </a:r>
            <a:endParaRPr lang="en-US" dirty="0"/>
          </a:p>
        </p:txBody>
      </p:sp>
      <p:cxnSp>
        <p:nvCxnSpPr>
          <p:cNvPr id="10" name="Straight Arrow Connector 9"/>
          <p:cNvCxnSpPr>
            <a:stCxn id="6" idx="0"/>
          </p:cNvCxnSpPr>
          <p:nvPr/>
        </p:nvCxnSpPr>
        <p:spPr>
          <a:xfrm flipV="1">
            <a:off x="2623857" y="2576286"/>
            <a:ext cx="389383" cy="19957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121415" y="2576286"/>
            <a:ext cx="305442" cy="26609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304298" y="2721430"/>
            <a:ext cx="779608" cy="6652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377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Save and Preprocess Before Running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16" y="1783871"/>
            <a:ext cx="6860536" cy="47078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8756" y="1195487"/>
            <a:ext cx="2540000" cy="9233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Right click on project, ‘Project-&gt;Preprocess’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454516" y="1830460"/>
            <a:ext cx="400741" cy="522989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002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Simulation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69" y="1604666"/>
            <a:ext cx="6919663" cy="472852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182405" y="1714151"/>
            <a:ext cx="471715" cy="493410"/>
          </a:xfrm>
          <a:prstGeom prst="ellipse">
            <a:avLst/>
          </a:prstGeom>
          <a:noFill/>
          <a:ln w="28575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32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</a:t>
            </a:r>
            <a:r>
              <a:rPr lang="en-US" dirty="0" err="1" smtClean="0"/>
              <a:t>sdevice</a:t>
            </a:r>
            <a:r>
              <a:rPr lang="en-US" dirty="0" smtClean="0"/>
              <a:t> output</a:t>
            </a:r>
            <a:endParaRPr lang="en-US" dirty="0"/>
          </a:p>
        </p:txBody>
      </p:sp>
      <p:pic>
        <p:nvPicPr>
          <p:cNvPr id="4" name="Picture 3" descr="Screen Shot 2015-03-30 at 3.53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5569"/>
            <a:ext cx="8410455" cy="4920486"/>
          </a:xfrm>
          <a:prstGeom prst="rect">
            <a:avLst/>
          </a:prstGeom>
        </p:spPr>
      </p:pic>
      <p:pic>
        <p:nvPicPr>
          <p:cNvPr id="5" name="Picture 4" descr="Screen Shot 2015-03-30 at 3.54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68" y="2054598"/>
            <a:ext cx="4539532" cy="367026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523747" y="2801725"/>
            <a:ext cx="423348" cy="1743295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96112" y="4545020"/>
            <a:ext cx="344903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Double click on the device simulation node to view the text output.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830356" y="5066599"/>
            <a:ext cx="3324525" cy="311304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964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3-30 at 3.53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5569"/>
            <a:ext cx="8410455" cy="49204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Structure with </a:t>
            </a:r>
            <a:r>
              <a:rPr lang="en-US" dirty="0" err="1" smtClean="0"/>
              <a:t>Svisual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326414" y="1439724"/>
            <a:ext cx="350762" cy="435429"/>
          </a:xfrm>
          <a:prstGeom prst="ellipse">
            <a:avLst/>
          </a:prstGeom>
          <a:noFill/>
          <a:ln w="3810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94286" y="1417638"/>
            <a:ext cx="2152952" cy="120032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Select </a:t>
            </a:r>
            <a:r>
              <a:rPr lang="en-US" dirty="0" smtClean="0"/>
              <a:t>node </a:t>
            </a:r>
            <a:r>
              <a:rPr lang="en-US" dirty="0" smtClean="0"/>
              <a:t>and click the ‘Quick Visualize’ button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82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3-30 at 4.17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31" y="1560285"/>
            <a:ext cx="6891130" cy="4491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in </a:t>
            </a:r>
            <a:r>
              <a:rPr lang="en-US" dirty="0" err="1" smtClean="0"/>
              <a:t>svisual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83048" y="1560285"/>
            <a:ext cx="2455333" cy="286232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Can see many aspects of structure including dimensions, doping level, contacts, etc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Visualizing </a:t>
            </a:r>
            <a:r>
              <a:rPr lang="en-US" dirty="0" err="1" smtClean="0"/>
              <a:t>sdevice</a:t>
            </a:r>
            <a:r>
              <a:rPr lang="en-US" dirty="0" smtClean="0"/>
              <a:t> node can also show carrier concentration, electric field, material gain, etc. at given bias points.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118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Analysis with </a:t>
            </a:r>
            <a:r>
              <a:rPr lang="en-US" dirty="0" err="1" smtClean="0"/>
              <a:t>svisual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7" y="1499425"/>
            <a:ext cx="6977641" cy="45172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18476" y="1818683"/>
            <a:ext cx="2225524" cy="286232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Click on </a:t>
            </a:r>
            <a:r>
              <a:rPr lang="en-US" dirty="0" err="1" smtClean="0"/>
              <a:t>svisual</a:t>
            </a:r>
            <a:r>
              <a:rPr lang="en-US" dirty="0" smtClean="0"/>
              <a:t> node and click run.  </a:t>
            </a:r>
            <a:r>
              <a:rPr lang="en-US" dirty="0" err="1" smtClean="0"/>
              <a:t>Svisual</a:t>
            </a:r>
            <a:r>
              <a:rPr lang="en-US" dirty="0" smtClean="0"/>
              <a:t> script will analyze results and create graphs.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You can edit the </a:t>
            </a:r>
            <a:r>
              <a:rPr lang="en-US" dirty="0" err="1" smtClean="0"/>
              <a:t>svisual</a:t>
            </a:r>
            <a:r>
              <a:rPr lang="en-US" dirty="0" smtClean="0"/>
              <a:t> command file to view script commands or add new analyses.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234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Enlarge specific graph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85" y="1741880"/>
            <a:ext cx="6977641" cy="451728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723907" y="1766456"/>
            <a:ext cx="215853" cy="300183"/>
          </a:xfrm>
          <a:prstGeom prst="ellipse">
            <a:avLst/>
          </a:prstGeom>
          <a:noFill/>
          <a:ln w="3810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7939760" y="2066639"/>
            <a:ext cx="419149" cy="912088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939760" y="2978727"/>
            <a:ext cx="1246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to enlarge a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25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Account (a bit slow):</a:t>
            </a:r>
          </a:p>
          <a:p>
            <a:pPr lvl="1"/>
            <a:r>
              <a:rPr lang="en-US" dirty="0" smtClean="0"/>
              <a:t>hpse</a:t>
            </a:r>
            <a:r>
              <a:rPr lang="en-US" dirty="0" smtClean="0"/>
              <a:t>-12.</a:t>
            </a:r>
            <a:r>
              <a:rPr lang="en-US" dirty="0" smtClean="0"/>
              <a:t>eecs, hpse-</a:t>
            </a:r>
            <a:r>
              <a:rPr lang="en-US" dirty="0" smtClean="0"/>
              <a:t>13.</a:t>
            </a:r>
            <a:r>
              <a:rPr lang="en-US" dirty="0" smtClean="0"/>
              <a:t>eecs, hpse-</a:t>
            </a:r>
            <a:r>
              <a:rPr lang="en-US" dirty="0" smtClean="0"/>
              <a:t>14.</a:t>
            </a:r>
            <a:r>
              <a:rPr lang="en-US" dirty="0" smtClean="0"/>
              <a:t>eecs, </a:t>
            </a:r>
            <a:r>
              <a:rPr lang="en-US" dirty="0" smtClean="0"/>
              <a:t>hpse</a:t>
            </a:r>
            <a:r>
              <a:rPr lang="en-US" dirty="0" smtClean="0"/>
              <a:t>-15.</a:t>
            </a:r>
            <a:r>
              <a:rPr lang="en-US" dirty="0" smtClean="0"/>
              <a:t>eecs</a:t>
            </a:r>
            <a:endParaRPr lang="en-US" dirty="0" smtClean="0"/>
          </a:p>
          <a:p>
            <a:r>
              <a:rPr lang="en-US" dirty="0" smtClean="0"/>
              <a:t>Device group members have access to their own servers.  Ask a member of your group.</a:t>
            </a:r>
          </a:p>
          <a:p>
            <a:r>
              <a:rPr lang="en-US" dirty="0" smtClean="0"/>
              <a:t>Install on your workstation at your desk (must have </a:t>
            </a:r>
            <a:r>
              <a:rPr lang="en-US" dirty="0" err="1" smtClean="0"/>
              <a:t>linux</a:t>
            </a:r>
            <a:r>
              <a:rPr lang="en-US" dirty="0" smtClean="0"/>
              <a:t> installed).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583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Axes</a:t>
            </a:r>
            <a:endParaRPr lang="en-US" dirty="0"/>
          </a:p>
        </p:txBody>
      </p:sp>
      <p:pic>
        <p:nvPicPr>
          <p:cNvPr id="4" name="Picture 3" descr="Screen Shot 2015-03-30 at 4.20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44" y="1417638"/>
            <a:ext cx="7562273" cy="488026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12098" y="4895273"/>
            <a:ext cx="2147454" cy="681182"/>
          </a:xfrm>
          <a:prstGeom prst="ellipse">
            <a:avLst/>
          </a:prstGeom>
          <a:noFill/>
          <a:ln w="3810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0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Values from graph</a:t>
            </a:r>
            <a:endParaRPr lang="en-US" dirty="0"/>
          </a:p>
        </p:txBody>
      </p:sp>
      <p:pic>
        <p:nvPicPr>
          <p:cNvPr id="4" name="Picture 3" descr="Screen Shot 2015-03-30 at 4.20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82021"/>
            <a:ext cx="5934364" cy="384814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12098" y="3960091"/>
            <a:ext cx="2147454" cy="681182"/>
          </a:xfrm>
          <a:prstGeom prst="ellipse">
            <a:avLst/>
          </a:prstGeom>
          <a:noFill/>
          <a:ln w="3810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811820" y="3613726"/>
            <a:ext cx="323273" cy="427182"/>
          </a:xfrm>
          <a:prstGeom prst="ellipse">
            <a:avLst/>
          </a:prstGeom>
          <a:noFill/>
          <a:ln w="38100" cmpd="sng"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6" idx="5"/>
          </p:cNvCxnSpPr>
          <p:nvPr/>
        </p:nvCxnSpPr>
        <p:spPr>
          <a:xfrm flipH="1" flipV="1">
            <a:off x="7087751" y="3978349"/>
            <a:ext cx="255158" cy="316560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50546" y="4294909"/>
            <a:ext cx="1881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the probe tool to click data points on graph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8946" y="5643709"/>
            <a:ext cx="1881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 data point values here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431635" y="4641273"/>
            <a:ext cx="357910" cy="1023523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255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Graphs/Data</a:t>
            </a:r>
            <a:endParaRPr lang="en-US" dirty="0"/>
          </a:p>
        </p:txBody>
      </p:sp>
      <p:pic>
        <p:nvPicPr>
          <p:cNvPr id="4" name="Picture 3" descr="Screen Shot 2015-03-30 at 4.22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363" y="1417638"/>
            <a:ext cx="6454097" cy="42025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273" y="5957455"/>
            <a:ext cx="4236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File-&gt;Export Plot...</a:t>
            </a:r>
          </a:p>
          <a:p>
            <a:r>
              <a:rPr lang="en-US" dirty="0" smtClean="0"/>
              <a:t>Will export your selected plot as a .</a:t>
            </a:r>
            <a:r>
              <a:rPr lang="en-US" dirty="0" err="1" smtClean="0"/>
              <a:t>png</a:t>
            </a:r>
            <a:r>
              <a:rPr lang="en-US" dirty="0" smtClean="0"/>
              <a:t> file.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685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Sentaurus</a:t>
            </a:r>
            <a:r>
              <a:rPr lang="en-US" dirty="0" smtClean="0"/>
              <a:t> Manuals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Manuals for the basic </a:t>
            </a:r>
            <a:r>
              <a:rPr lang="en-US" dirty="0" err="1" smtClean="0"/>
              <a:t>sentaurus</a:t>
            </a:r>
            <a:r>
              <a:rPr lang="en-US" dirty="0" smtClean="0"/>
              <a:t> tools are posted on piazza for the class.</a:t>
            </a:r>
          </a:p>
          <a:p>
            <a:r>
              <a:rPr lang="en-US" dirty="0" smtClean="0"/>
              <a:t>They can be found on the server here:</a:t>
            </a:r>
          </a:p>
          <a:p>
            <a:pPr marL="457200" lvl="1" indent="0">
              <a:buNone/>
            </a:pPr>
            <a:r>
              <a:rPr lang="en-US" sz="1800" i="1" dirty="0"/>
              <a:t>/share/</a:t>
            </a:r>
            <a:r>
              <a:rPr lang="en-US" sz="1800" i="1" dirty="0" err="1"/>
              <a:t>instsww</a:t>
            </a:r>
            <a:r>
              <a:rPr lang="en-US" sz="1800" i="1" dirty="0"/>
              <a:t>/</a:t>
            </a:r>
            <a:r>
              <a:rPr lang="en-US" sz="1800" i="1" dirty="0" err="1"/>
              <a:t>synopsys</a:t>
            </a:r>
            <a:r>
              <a:rPr lang="en-US" sz="1800" i="1" dirty="0"/>
              <a:t>/J_2014.09/</a:t>
            </a:r>
            <a:r>
              <a:rPr lang="en-US" sz="1800" i="1" dirty="0" err="1"/>
              <a:t>tcad</a:t>
            </a:r>
            <a:r>
              <a:rPr lang="en-US" sz="1800" i="1" dirty="0"/>
              <a:t>/J-2014.09/manuals/</a:t>
            </a:r>
            <a:r>
              <a:rPr lang="en-US" sz="1800" i="1" dirty="0" err="1"/>
              <a:t>PDFManual</a:t>
            </a:r>
            <a:r>
              <a:rPr lang="en-US" sz="1800" i="1" dirty="0"/>
              <a:t>/data</a:t>
            </a:r>
            <a:endParaRPr lang="en-US" sz="1800" i="1" dirty="0" smtClean="0"/>
          </a:p>
          <a:p>
            <a:r>
              <a:rPr lang="en-US" dirty="0" smtClean="0"/>
              <a:t>Don’t post or share the manuals publicly as part of the license agreement Berkeley has with synopsis.</a:t>
            </a:r>
          </a:p>
        </p:txBody>
      </p:sp>
    </p:spTree>
    <p:extLst>
      <p:ext uri="{BB962C8B-B14F-4D97-AF65-F5344CB8AC3E}">
        <p14:creationId xmlns:p14="http://schemas.microsoft.com/office/powerpoint/2010/main" val="1260046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EECS Instructional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Connection via X11 (graphical SSH)</a:t>
            </a:r>
          </a:p>
          <a:p>
            <a:r>
              <a:rPr lang="en-US" dirty="0" smtClean="0"/>
              <a:t>Install the following software on your computer first:</a:t>
            </a:r>
          </a:p>
          <a:p>
            <a:pPr lvl="1"/>
            <a:r>
              <a:rPr lang="en-US" dirty="0" smtClean="0"/>
              <a:t>(Windows and Mac): X2GO </a:t>
            </a:r>
            <a:r>
              <a:rPr lang="en-US" dirty="0">
                <a:hlinkClick r:id="rId2"/>
              </a:rPr>
              <a:t>http://wiki.x2go.org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Alternative: Windows</a:t>
            </a:r>
            <a:r>
              <a:rPr lang="en-US" dirty="0"/>
              <a:t>: </a:t>
            </a:r>
            <a:r>
              <a:rPr lang="en-US" dirty="0" err="1"/>
              <a:t>MobaXterm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http://mobaxterm.mobatek.net/download.html</a:t>
            </a:r>
            <a:endParaRPr lang="en-US" dirty="0"/>
          </a:p>
          <a:p>
            <a:pPr lvl="1"/>
            <a:r>
              <a:rPr lang="en-US" dirty="0" smtClean="0"/>
              <a:t>Alternative: Mac</a:t>
            </a:r>
            <a:r>
              <a:rPr lang="en-US" dirty="0"/>
              <a:t>: </a:t>
            </a:r>
            <a:r>
              <a:rPr lang="en-US" dirty="0" err="1"/>
              <a:t>Xquartz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http://xquartz.macosforge.org/landing</a:t>
            </a:r>
            <a:r>
              <a:rPr lang="en-US" dirty="0" smtClean="0">
                <a:hlinkClick r:id="rId4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5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Notes about connecting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Each time </a:t>
            </a:r>
            <a:r>
              <a:rPr lang="en-US" dirty="0" err="1" smtClean="0"/>
              <a:t>swb</a:t>
            </a:r>
            <a:r>
              <a:rPr lang="en-US" dirty="0" smtClean="0"/>
              <a:t> is run, you must select the folder where your </a:t>
            </a:r>
            <a:r>
              <a:rPr lang="en-US" dirty="0" err="1" smtClean="0"/>
              <a:t>sentaurus</a:t>
            </a:r>
            <a:r>
              <a:rPr lang="en-US" dirty="0" smtClean="0"/>
              <a:t> projects reside (STDB).  This can be your home directory or a folder your create.</a:t>
            </a:r>
          </a:p>
          <a:p>
            <a:r>
              <a:rPr lang="en-US" dirty="0" err="1" smtClean="0"/>
              <a:t>Sentaurus</a:t>
            </a:r>
            <a:r>
              <a:rPr lang="en-US" dirty="0" smtClean="0"/>
              <a:t> will only run while you stay connected.  If you lose your connects the program (and you simulations) will stop.</a:t>
            </a:r>
          </a:p>
          <a:p>
            <a:r>
              <a:rPr lang="en-US" dirty="0" smtClean="0"/>
              <a:t>If your connection is spotty, consider remote desktop to a windows server on campus and doing your remote X11 session from that computer.</a:t>
            </a:r>
          </a:p>
          <a:p>
            <a:r>
              <a:rPr lang="en-US" dirty="0" smtClean="0"/>
              <a:t>For more details, see </a:t>
            </a:r>
            <a:r>
              <a:rPr lang="en-US" dirty="0" err="1" smtClean="0"/>
              <a:t>inst</a:t>
            </a:r>
            <a:r>
              <a:rPr lang="en-US" dirty="0" smtClean="0"/>
              <a:t> </a:t>
            </a:r>
            <a:r>
              <a:rPr lang="en-US" dirty="0"/>
              <a:t>website (</a:t>
            </a:r>
            <a:r>
              <a:rPr lang="en-US" dirty="0">
                <a:hlinkClick r:id="rId2"/>
              </a:rPr>
              <a:t>http://inst.eecs.berkeley.edu/cgi-bin/pub.cgi?file=</a:t>
            </a:r>
            <a:r>
              <a:rPr lang="en-US" dirty="0" smtClean="0">
                <a:hlinkClick r:id="rId2"/>
              </a:rPr>
              <a:t>synopsys.help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664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Copy ‘EE232_Proj1’ to your directory</a:t>
            </a:r>
          </a:p>
          <a:p>
            <a:r>
              <a:rPr lang="en-US" dirty="0" smtClean="0"/>
              <a:t>Import project in </a:t>
            </a:r>
            <a:r>
              <a:rPr lang="en-US" dirty="0" err="1" smtClean="0"/>
              <a:t>sentaurus</a:t>
            </a:r>
            <a:endParaRPr lang="en-US" dirty="0" smtClean="0"/>
          </a:p>
          <a:p>
            <a:r>
              <a:rPr lang="en-US" dirty="0" smtClean="0"/>
              <a:t>Save and pre-process</a:t>
            </a:r>
          </a:p>
          <a:p>
            <a:r>
              <a:rPr lang="en-US" dirty="0" smtClean="0"/>
              <a:t>Run your simulation</a:t>
            </a:r>
          </a:p>
          <a:p>
            <a:r>
              <a:rPr lang="en-US" dirty="0" smtClean="0"/>
              <a:t>View your device structure with </a:t>
            </a:r>
            <a:r>
              <a:rPr lang="en-US" dirty="0" err="1" smtClean="0"/>
              <a:t>svisual</a:t>
            </a:r>
            <a:endParaRPr lang="en-US" dirty="0" smtClean="0"/>
          </a:p>
          <a:p>
            <a:r>
              <a:rPr lang="en-US" dirty="0" smtClean="0"/>
              <a:t>View your simulation results with </a:t>
            </a:r>
            <a:r>
              <a:rPr lang="en-US" dirty="0" err="1" smtClean="0"/>
              <a:t>svisual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72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 </a:t>
            </a:r>
            <a:r>
              <a:rPr lang="en-US" dirty="0" err="1" smtClean="0"/>
              <a:t>Proj</a:t>
            </a:r>
            <a:r>
              <a:rPr lang="en-US" dirty="0" smtClean="0"/>
              <a:t> to your STDB directory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10771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SFTP copy the example (EE232_Proj1.gzp) to your project directory.</a:t>
            </a:r>
          </a:p>
          <a:p>
            <a:r>
              <a:rPr lang="en-US" dirty="0"/>
              <a:t>	</a:t>
            </a:r>
            <a:r>
              <a:rPr lang="en-US" dirty="0" smtClean="0"/>
              <a:t>Mac: </a:t>
            </a:r>
            <a:r>
              <a:rPr lang="en-US" dirty="0" err="1" smtClean="0"/>
              <a:t>cyberduck</a:t>
            </a:r>
            <a:r>
              <a:rPr lang="en-US" dirty="0"/>
              <a:t> (https://</a:t>
            </a:r>
            <a:r>
              <a:rPr lang="en-US" dirty="0" err="1"/>
              <a:t>cyberduck.io</a:t>
            </a:r>
            <a:r>
              <a:rPr lang="en-US" dirty="0"/>
              <a:t>/?l=</a:t>
            </a:r>
            <a:r>
              <a:rPr lang="en-US" dirty="0" smtClean="0"/>
              <a:t>en)</a:t>
            </a:r>
          </a:p>
          <a:p>
            <a:r>
              <a:rPr lang="en-US" dirty="0"/>
              <a:t>	</a:t>
            </a:r>
            <a:r>
              <a:rPr lang="en-US" dirty="0" smtClean="0"/>
              <a:t>Window: </a:t>
            </a:r>
            <a:r>
              <a:rPr lang="en-US" dirty="0" err="1" smtClean="0"/>
              <a:t>WinSCP</a:t>
            </a:r>
            <a:r>
              <a:rPr lang="en-US" dirty="0"/>
              <a:t> (</a:t>
            </a:r>
            <a:r>
              <a:rPr lang="en-US" dirty="0">
                <a:hlinkClick r:id="rId2"/>
              </a:rPr>
              <a:t>http://winscp.net/eng/</a:t>
            </a:r>
            <a:r>
              <a:rPr lang="en-US" dirty="0" smtClean="0">
                <a:hlinkClick r:id="rId2"/>
              </a:rPr>
              <a:t>index.php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Connect (e.g. hpse</a:t>
            </a:r>
            <a:r>
              <a:rPr lang="en-US" dirty="0" smtClean="0"/>
              <a:t>-12.eecs.berkeley.edu</a:t>
            </a:r>
            <a:r>
              <a:rPr lang="en-US" dirty="0" smtClean="0"/>
              <a:t>) for SFTP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195" y="3011221"/>
            <a:ext cx="4538928" cy="36634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417638"/>
            <a:ext cx="5153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you don’t have an STDB directory, then create 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111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 to server (X2GO)</a:t>
            </a:r>
            <a:endParaRPr lang="en-US" dirty="0"/>
          </a:p>
        </p:txBody>
      </p:sp>
      <p:pic>
        <p:nvPicPr>
          <p:cNvPr id="4" name="Picture 3" descr="Screen Shot 2015-03-30 at 4.27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93" y="1639454"/>
            <a:ext cx="4231858" cy="4675909"/>
          </a:xfrm>
          <a:prstGeom prst="rect">
            <a:avLst/>
          </a:prstGeom>
        </p:spPr>
      </p:pic>
      <p:pic>
        <p:nvPicPr>
          <p:cNvPr id="5" name="Picture 4" descr="Screen Shot 2015-03-30 at 4.27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889" y="1639454"/>
            <a:ext cx="4364595" cy="42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15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 to </a:t>
            </a:r>
            <a:r>
              <a:rPr lang="en-US" dirty="0" smtClean="0"/>
              <a:t>server (X11 Forwarding)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ssh</a:t>
            </a:r>
            <a:r>
              <a:rPr lang="en-US" dirty="0" smtClean="0"/>
              <a:t> -X </a:t>
            </a:r>
            <a:r>
              <a:rPr lang="en-US" i="1" dirty="0" smtClean="0"/>
              <a:t>username</a:t>
            </a:r>
            <a:r>
              <a:rPr lang="en-US" dirty="0" smtClean="0"/>
              <a:t>@hpse</a:t>
            </a:r>
            <a:r>
              <a:rPr lang="en-US" dirty="0" smtClean="0"/>
              <a:t>-12.</a:t>
            </a:r>
            <a:r>
              <a:rPr lang="en-US" dirty="0" smtClean="0"/>
              <a:t>eecs.berkeley.edu</a:t>
            </a:r>
          </a:p>
          <a:p>
            <a:r>
              <a:rPr lang="en-US" dirty="0" smtClean="0"/>
              <a:t>Launch </a:t>
            </a:r>
            <a:r>
              <a:rPr lang="en-US" dirty="0" err="1" smtClean="0"/>
              <a:t>Sentaurus</a:t>
            </a:r>
            <a:r>
              <a:rPr lang="en-US" dirty="0" smtClean="0"/>
              <a:t> workbench:</a:t>
            </a:r>
          </a:p>
          <a:p>
            <a:pPr lvl="1"/>
            <a:r>
              <a:rPr lang="en-US" dirty="0" smtClean="0"/>
              <a:t>Type ‘/share/b/bin/</a:t>
            </a:r>
            <a:r>
              <a:rPr lang="en-US" dirty="0" err="1" smtClean="0"/>
              <a:t>swb</a:t>
            </a:r>
            <a:r>
              <a:rPr lang="en-US" dirty="0" smtClean="0"/>
              <a:t>’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35" y="3464420"/>
            <a:ext cx="4666258" cy="324018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803970" y="4996777"/>
            <a:ext cx="1928457" cy="28219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39254" y="3597568"/>
            <a:ext cx="2857874" cy="28219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11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</a:t>
            </a:r>
            <a:r>
              <a:rPr lang="en-US" dirty="0" err="1" smtClean="0"/>
              <a:t>Sentaurus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23" y="1764926"/>
            <a:ext cx="6545287" cy="44589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518" y="1728462"/>
            <a:ext cx="2244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Your project directory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5830" y="2257584"/>
            <a:ext cx="170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project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865" y="3033629"/>
            <a:ext cx="17873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Examples:</a:t>
            </a:r>
          </a:p>
          <a:p>
            <a:r>
              <a:rPr lang="en-US" dirty="0" smtClean="0"/>
              <a:t>Can copy these to your project directory.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7" idx="3"/>
          </p:cNvCxnSpPr>
          <p:nvPr/>
        </p:nvCxnSpPr>
        <p:spPr>
          <a:xfrm>
            <a:off x="2268206" y="1913128"/>
            <a:ext cx="383943" cy="3444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</p:cNvCxnSpPr>
          <p:nvPr/>
        </p:nvCxnSpPr>
        <p:spPr>
          <a:xfrm>
            <a:off x="1807926" y="2442250"/>
            <a:ext cx="84422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3"/>
          </p:cNvCxnSpPr>
          <p:nvPr/>
        </p:nvCxnSpPr>
        <p:spPr>
          <a:xfrm flipV="1">
            <a:off x="1940215" y="2626918"/>
            <a:ext cx="540908" cy="1006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3"/>
            <a:endCxn id="6" idx="1"/>
          </p:cNvCxnSpPr>
          <p:nvPr/>
        </p:nvCxnSpPr>
        <p:spPr>
          <a:xfrm>
            <a:off x="1940215" y="3633794"/>
            <a:ext cx="540908" cy="3606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363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10744</TotalTime>
  <Words>672</Words>
  <Application>Microsoft Macintosh PowerPoint</Application>
  <PresentationFormat>On-screen Show (4:3)</PresentationFormat>
  <Paragraphs>81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Project 1: Guide</vt:lpstr>
      <vt:lpstr>Connection Options</vt:lpstr>
      <vt:lpstr>EECS Instructional Connection</vt:lpstr>
      <vt:lpstr>Some Notes about connecting</vt:lpstr>
      <vt:lpstr>Getting Started</vt:lpstr>
      <vt:lpstr>Copy Proj to your STDB directory</vt:lpstr>
      <vt:lpstr>Connect to server (X2GO)</vt:lpstr>
      <vt:lpstr>Connect to server (X11 Forwarding)</vt:lpstr>
      <vt:lpstr>Open Sentaurus</vt:lpstr>
      <vt:lpstr>Import zipped example</vt:lpstr>
      <vt:lpstr>Layout of SWB</vt:lpstr>
      <vt:lpstr>Layout of SWB</vt:lpstr>
      <vt:lpstr>Save and Preprocess Before Running</vt:lpstr>
      <vt:lpstr>Run Simulation</vt:lpstr>
      <vt:lpstr>View sdevice output</vt:lpstr>
      <vt:lpstr>View Structure with Svisual</vt:lpstr>
      <vt:lpstr>Structure in svisual</vt:lpstr>
      <vt:lpstr>Data Analysis with svisual</vt:lpstr>
      <vt:lpstr>Enlarge specific graph</vt:lpstr>
      <vt:lpstr>Change Axes</vt:lpstr>
      <vt:lpstr>Select Values from graph</vt:lpstr>
      <vt:lpstr>Export Graphs/Data</vt:lpstr>
      <vt:lpstr>Sentaurus Manuals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to Sentaurus</dc:title>
  <dc:creator>Ryan Going</dc:creator>
  <cp:lastModifiedBy>Ryan Going</cp:lastModifiedBy>
  <cp:revision>56</cp:revision>
  <dcterms:created xsi:type="dcterms:W3CDTF">2015-01-30T18:16:33Z</dcterms:created>
  <dcterms:modified xsi:type="dcterms:W3CDTF">2015-03-30T23:31:01Z</dcterms:modified>
</cp:coreProperties>
</file>